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9" d="100"/>
          <a:sy n="79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855AD-463D-4EF0-93E0-6724C17A663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6120C-B451-44DD-8519-3FECE0F73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0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6120C-B451-44DD-8519-3FECE0F730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45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7386-91CD-4AE9-AC55-C553978A1C9D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9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8E25E-168C-4F84-B371-44315837EDB7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41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4844C-4EEC-4982-BB15-4B791AA875E5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4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D472-B992-48FA-AADE-A77022A6FF0F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484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FF32E-74BE-4A63-8DA3-1602887B6991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5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572F-1416-4E63-902E-070FFF7FD1F0}" type="datetime1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5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A1D8-5614-49FA-9AD5-F30B98CACB95}" type="datetime1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5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663B-4226-47EE-9906-E3AEEAE82E8E}" type="datetime1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38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5EEF-38BE-42EB-83D5-0D52998A8BED}" type="datetime1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50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0AEF-DE53-495A-BEBE-57425F483834}" type="datetime1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92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77B5-EDA8-4381-B2F1-C43B043FD45D}" type="datetime1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45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520DB-25BB-4671-A038-F9003BA27E10}" type="datetime1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0E3D7-5A98-4571-94CB-56D5C460D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0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Intrinsic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With Jets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8/27/2015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45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4761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Imbalance: Low 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4761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Imbalance: High 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14325" y="1278731"/>
            <a:ext cx="88296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the last meeting, we looked at: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Effect of placing Jet </a:t>
            </a:r>
            <a:r>
              <a:rPr lang="en-US" dirty="0" err="1" smtClean="0"/>
              <a:t>pt</a:t>
            </a:r>
            <a:r>
              <a:rPr lang="en-US" dirty="0" smtClean="0"/>
              <a:t> &gt; 5 GeV and particle </a:t>
            </a:r>
            <a:r>
              <a:rPr lang="en-US" dirty="0" err="1" smtClean="0"/>
              <a:t>pt</a:t>
            </a:r>
            <a:r>
              <a:rPr lang="en-US" dirty="0" smtClean="0"/>
              <a:t> &gt; 250 MeV on multiplicities and jet kinematics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Jet and </a:t>
            </a:r>
            <a:r>
              <a:rPr lang="en-US" dirty="0" err="1" smtClean="0"/>
              <a:t>dijet</a:t>
            </a:r>
            <a:r>
              <a:rPr lang="en-US" dirty="0" smtClean="0"/>
              <a:t> kinematic distributions in the beam, hadron-boson rest, and </a:t>
            </a:r>
            <a:r>
              <a:rPr lang="en-US" dirty="0" err="1" smtClean="0"/>
              <a:t>Breit</a:t>
            </a:r>
            <a:r>
              <a:rPr lang="en-US" dirty="0" smtClean="0"/>
              <a:t> frames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meeting we look at the feasibility of investigating intrinsic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using jets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simulation created in 2 Q</a:t>
            </a:r>
            <a:r>
              <a:rPr lang="en-US" baseline="30000" dirty="0" smtClean="0"/>
              <a:t>2</a:t>
            </a:r>
            <a:r>
              <a:rPr lang="en-US" dirty="0" smtClean="0"/>
              <a:t> bins with proton intrinsic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values of 1.0 and 2.0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1.0 – 10.0       10 million events corresponding to ~0.01 fb</a:t>
            </a:r>
            <a:r>
              <a:rPr lang="en-US" baseline="30000" dirty="0" smtClean="0"/>
              <a:t>-1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10.0 – 100.0   10 million events corresponding to ~0.13 fb</a:t>
            </a:r>
            <a:r>
              <a:rPr lang="en-US" baseline="30000" dirty="0" smtClean="0"/>
              <a:t>-1</a:t>
            </a:r>
            <a:endParaRPr lang="en-US" baseline="30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Subprocess</a:t>
            </a:r>
            <a:r>
              <a:rPr lang="en-US" sz="4400" dirty="0" smtClean="0"/>
              <a:t> Codes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720191" y="1464658"/>
            <a:ext cx="30668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j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j</a:t>
            </a:r>
            <a:endParaRPr lang="en-US" baseline="-25000" dirty="0" smtClean="0"/>
          </a:p>
          <a:p>
            <a:r>
              <a:rPr lang="en-US" dirty="0" smtClean="0"/>
              <a:t>12: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r>
              <a:rPr lang="en-US" dirty="0" smtClean="0"/>
              <a:t> -&gt;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err="1" smtClean="0"/>
              <a:t>_bar</a:t>
            </a:r>
            <a:endParaRPr lang="en-US" dirty="0" smtClean="0"/>
          </a:p>
          <a:p>
            <a:r>
              <a:rPr lang="en-US" dirty="0" smtClean="0"/>
              <a:t>13: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r>
              <a:rPr lang="en-US" dirty="0" smtClean="0"/>
              <a:t> -&gt; g </a:t>
            </a:r>
            <a:r>
              <a:rPr lang="en-US" dirty="0" err="1" smtClean="0"/>
              <a:t>g</a:t>
            </a:r>
            <a:endParaRPr lang="en-US" dirty="0" smtClean="0"/>
          </a:p>
          <a:p>
            <a:r>
              <a:rPr lang="en-US" dirty="0" smtClean="0"/>
              <a:t>28: f</a:t>
            </a:r>
            <a:r>
              <a:rPr lang="en-US" baseline="-25000" dirty="0" smtClean="0"/>
              <a:t>i</a:t>
            </a:r>
            <a:r>
              <a:rPr lang="en-US" dirty="0" smtClean="0"/>
              <a:t> g -&gt; f</a:t>
            </a:r>
            <a:r>
              <a:rPr lang="en-US" baseline="-25000" dirty="0" smtClean="0"/>
              <a:t>i</a:t>
            </a:r>
            <a:r>
              <a:rPr lang="en-US" dirty="0" smtClean="0"/>
              <a:t> g</a:t>
            </a:r>
          </a:p>
          <a:p>
            <a:r>
              <a:rPr lang="en-US" dirty="0" smtClean="0"/>
              <a:t>53: g </a:t>
            </a:r>
            <a:r>
              <a:rPr lang="en-US" dirty="0" err="1" smtClean="0"/>
              <a:t>g</a:t>
            </a:r>
            <a:r>
              <a:rPr lang="en-US" dirty="0" smtClean="0"/>
              <a:t> -&gt;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err="1" smtClean="0"/>
              <a:t>_bar</a:t>
            </a:r>
            <a:endParaRPr lang="en-US" dirty="0" smtClean="0"/>
          </a:p>
          <a:p>
            <a:r>
              <a:rPr lang="en-US" dirty="0" smtClean="0"/>
              <a:t>68: g </a:t>
            </a:r>
            <a:r>
              <a:rPr lang="en-US" dirty="0" err="1" smtClean="0"/>
              <a:t>g</a:t>
            </a:r>
            <a:r>
              <a:rPr lang="en-US" dirty="0" smtClean="0"/>
              <a:t> -&gt; g </a:t>
            </a:r>
            <a:r>
              <a:rPr lang="en-US" dirty="0" err="1" smtClean="0"/>
              <a:t>g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2965837" y="1498821"/>
            <a:ext cx="322027" cy="1669774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42914" y="2152818"/>
            <a:ext cx="12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hQCD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9720" y="3935896"/>
            <a:ext cx="26636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91: Elastic</a:t>
            </a:r>
          </a:p>
          <a:p>
            <a:r>
              <a:rPr lang="en-US" dirty="0" smtClean="0"/>
              <a:t>92: Single Diffraction (</a:t>
            </a:r>
            <a:r>
              <a:rPr lang="en-US" dirty="0" err="1" smtClean="0"/>
              <a:t>xB</a:t>
            </a:r>
            <a:r>
              <a:rPr lang="en-US" dirty="0" smtClean="0"/>
              <a:t>)</a:t>
            </a:r>
          </a:p>
          <a:p>
            <a:r>
              <a:rPr lang="en-US" dirty="0" smtClean="0"/>
              <a:t>93: Single Diffraction (Ax)</a:t>
            </a:r>
          </a:p>
          <a:p>
            <a:r>
              <a:rPr lang="en-US" dirty="0" smtClean="0"/>
              <a:t>94: Double Diffraction</a:t>
            </a:r>
          </a:p>
          <a:p>
            <a:r>
              <a:rPr lang="en-US" dirty="0" smtClean="0"/>
              <a:t>95: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Production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3213656" y="3935895"/>
            <a:ext cx="322027" cy="1477329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01369" y="1448756"/>
            <a:ext cx="2186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131: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T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g</a:t>
            </a:r>
          </a:p>
          <a:p>
            <a:r>
              <a:rPr lang="en-US" dirty="0" smtClean="0"/>
              <a:t>132: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l-GR" dirty="0" smtClean="0"/>
              <a:t>γ</a:t>
            </a:r>
            <a:r>
              <a:rPr lang="en-US" baseline="-25000" dirty="0" smtClean="0"/>
              <a:t>L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g</a:t>
            </a:r>
          </a:p>
          <a:p>
            <a:r>
              <a:rPr lang="en-US" dirty="0" smtClean="0"/>
              <a:t>135: g </a:t>
            </a:r>
            <a:r>
              <a:rPr lang="el-GR" dirty="0" smtClean="0"/>
              <a:t>γ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endParaRPr lang="en-US" dirty="0" smtClean="0"/>
          </a:p>
          <a:p>
            <a:r>
              <a:rPr lang="en-US" dirty="0" smtClean="0"/>
              <a:t>136: g </a:t>
            </a:r>
            <a:r>
              <a:rPr lang="el-GR" dirty="0" smtClean="0"/>
              <a:t>γ</a:t>
            </a:r>
            <a:r>
              <a:rPr lang="en-US" baseline="-25000" dirty="0" smtClean="0"/>
              <a:t>L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3202393" y="3935895"/>
            <a:ext cx="322027" cy="1477329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7038222" y="1482919"/>
            <a:ext cx="322027" cy="1166166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513984" y="1889897"/>
            <a:ext cx="111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98685" y="4489893"/>
            <a:ext cx="12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QCD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29919" y="4495250"/>
            <a:ext cx="2115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99: </a:t>
            </a:r>
            <a:r>
              <a:rPr lang="el-GR" dirty="0" smtClean="0"/>
              <a:t>γ</a:t>
            </a:r>
            <a:r>
              <a:rPr lang="en-US" baseline="30000" dirty="0" smtClean="0"/>
              <a:t>*</a:t>
            </a:r>
            <a:r>
              <a:rPr lang="en-US" dirty="0" smtClean="0"/>
              <a:t>q -&gt; q</a:t>
            </a:r>
            <a:endParaRPr lang="en-US" dirty="0"/>
          </a:p>
        </p:txBody>
      </p:sp>
      <p:sp>
        <p:nvSpPr>
          <p:cNvPr id="16" name="Right Brace 15"/>
          <p:cNvSpPr/>
          <p:nvPr/>
        </p:nvSpPr>
        <p:spPr>
          <a:xfrm>
            <a:off x="6354412" y="4489893"/>
            <a:ext cx="322027" cy="369332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747999" y="4492656"/>
            <a:ext cx="12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9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844644"/>
            <a:ext cx="6629400" cy="4495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8991" y="4879497"/>
            <a:ext cx="273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Blue = Low Q</a:t>
            </a:r>
            <a:r>
              <a:rPr lang="en-US" baseline="30000" dirty="0" smtClean="0">
                <a:solidFill>
                  <a:srgbClr val="0070C0"/>
                </a:solidFill>
              </a:rPr>
              <a:t>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= High 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8955683">
            <a:off x="2094138" y="2825636"/>
            <a:ext cx="812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hQCD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9269690">
            <a:off x="3115436" y="2840304"/>
            <a:ext cx="768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sQCD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8807536" flipH="1">
            <a:off x="4151211" y="2783660"/>
            <a:ext cx="930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amma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8641125">
            <a:off x="5397389" y="2896951"/>
            <a:ext cx="534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Event Counts by </a:t>
            </a:r>
            <a:r>
              <a:rPr lang="en-US" sz="4400" dirty="0" err="1" smtClean="0"/>
              <a:t>Subprocess</a:t>
            </a:r>
            <a:endParaRPr lang="en-US" sz="4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6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55702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Seagull Plot: Low 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63794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Seagull Plot: High 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3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4761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Cos(∆</a:t>
            </a:r>
            <a:r>
              <a:rPr lang="el-GR" sz="4400" dirty="0" smtClean="0"/>
              <a:t>φ</a:t>
            </a:r>
            <a:r>
              <a:rPr lang="en-US" sz="4400" dirty="0" smtClean="0"/>
              <a:t>): Low 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3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4761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Cos(∆</a:t>
            </a:r>
            <a:r>
              <a:rPr lang="el-GR" sz="4400" dirty="0" smtClean="0"/>
              <a:t>φ</a:t>
            </a:r>
            <a:r>
              <a:rPr lang="en-US" sz="4400" dirty="0" smtClean="0"/>
              <a:t>): High 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3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Alternate Imbalance Measure</a:t>
            </a:r>
            <a:endParaRPr lang="en-US" sz="4400" baseline="300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820708" y="1610315"/>
            <a:ext cx="16184" cy="182070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828800" y="3431023"/>
            <a:ext cx="8092" cy="182070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828800" y="3431023"/>
            <a:ext cx="274320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836892" y="1610315"/>
            <a:ext cx="914400" cy="182070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751292" y="1610315"/>
            <a:ext cx="0" cy="1820708"/>
          </a:xfrm>
          <a:prstGeom prst="line">
            <a:avLst/>
          </a:prstGeom>
          <a:ln w="254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820708" y="1610315"/>
            <a:ext cx="930584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836892" y="3431023"/>
            <a:ext cx="574535" cy="137564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411427" y="3431023"/>
            <a:ext cx="0" cy="1375646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828800" y="4806669"/>
            <a:ext cx="582627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079654" y="1240982"/>
            <a:ext cx="50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2952242" y="2202582"/>
            <a:ext cx="50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1940742" y="4840574"/>
            <a:ext cx="50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88102" y="3869534"/>
            <a:ext cx="50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029754" y="2008374"/>
            <a:ext cx="50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2005478" y="3553946"/>
            <a:ext cx="50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952329" y="1594132"/>
            <a:ext cx="32691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X</a:t>
            </a:r>
            <a:r>
              <a:rPr lang="en-US" baseline="-25000" dirty="0" err="1" smtClean="0"/>
              <a:t>Tot</a:t>
            </a:r>
            <a:r>
              <a:rPr lang="en-US" dirty="0" smtClean="0"/>
              <a:t> = (X</a:t>
            </a:r>
            <a:r>
              <a:rPr lang="en-US" baseline="-25000" dirty="0" smtClean="0"/>
              <a:t>1</a:t>
            </a:r>
            <a:r>
              <a:rPr lang="en-US" dirty="0" smtClean="0"/>
              <a:t>/P</a:t>
            </a:r>
            <a:r>
              <a:rPr lang="en-US" baseline="-25000" dirty="0" smtClean="0"/>
              <a:t>1</a:t>
            </a:r>
            <a:r>
              <a:rPr lang="en-US" dirty="0" smtClean="0"/>
              <a:t>) + (X</a:t>
            </a:r>
            <a:r>
              <a:rPr lang="en-US" baseline="-25000" dirty="0" smtClean="0"/>
              <a:t>2</a:t>
            </a:r>
            <a:r>
              <a:rPr lang="en-US" dirty="0" smtClean="0"/>
              <a:t>/P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err="1" smtClean="0"/>
              <a:t>Y</a:t>
            </a:r>
            <a:r>
              <a:rPr lang="en-US" baseline="-25000" dirty="0" err="1" smtClean="0"/>
              <a:t>Tot</a:t>
            </a:r>
            <a:r>
              <a:rPr lang="en-US" dirty="0" smtClean="0"/>
              <a:t> = (Y</a:t>
            </a:r>
            <a:r>
              <a:rPr lang="en-US" baseline="-25000" dirty="0" smtClean="0"/>
              <a:t>1</a:t>
            </a:r>
            <a:r>
              <a:rPr lang="en-US" dirty="0" smtClean="0"/>
              <a:t>/P</a:t>
            </a:r>
            <a:r>
              <a:rPr lang="en-US" baseline="-25000" dirty="0" smtClean="0"/>
              <a:t>1</a:t>
            </a:r>
            <a:r>
              <a:rPr lang="en-US" dirty="0" smtClean="0"/>
              <a:t>) + (Y</a:t>
            </a:r>
            <a:r>
              <a:rPr lang="en-US" baseline="-25000" dirty="0" smtClean="0"/>
              <a:t>2</a:t>
            </a:r>
            <a:r>
              <a:rPr lang="en-US" dirty="0" smtClean="0"/>
              <a:t>/P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Imbalance = </a:t>
            </a:r>
            <a:r>
              <a:rPr lang="en-US" dirty="0" err="1" smtClean="0"/>
              <a:t>Sqrt</a:t>
            </a:r>
            <a:r>
              <a:rPr lang="en-US" dirty="0" smtClean="0"/>
              <a:t>(X</a:t>
            </a:r>
            <a:r>
              <a:rPr lang="en-US" baseline="-25000" dirty="0" smtClean="0"/>
              <a:t>Tot</a:t>
            </a:r>
            <a:r>
              <a:rPr lang="en-US" baseline="30000" dirty="0" smtClean="0"/>
              <a:t>2</a:t>
            </a:r>
            <a:r>
              <a:rPr lang="en-US" dirty="0" smtClean="0"/>
              <a:t> + Y</a:t>
            </a:r>
            <a:r>
              <a:rPr lang="en-US" baseline="-25000" dirty="0" smtClean="0"/>
              <a:t>Tot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E3D7-5A98-4571-94CB-56D5C460DE4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5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312</Words>
  <Application>Microsoft Office PowerPoint</Application>
  <PresentationFormat>On-screen Show (4:3)</PresentationFormat>
  <Paragraphs>70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Intrinsic kT With Jets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Intrinsic kT With Jets</dc:title>
  <dc:creator>Brian Page</dc:creator>
  <cp:lastModifiedBy>Brian Page</cp:lastModifiedBy>
  <cp:revision>13</cp:revision>
  <dcterms:created xsi:type="dcterms:W3CDTF">2015-08-27T03:27:21Z</dcterms:created>
  <dcterms:modified xsi:type="dcterms:W3CDTF">2015-08-27T05:20:35Z</dcterms:modified>
</cp:coreProperties>
</file>